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7" r:id="rId3"/>
    <p:sldId id="259" r:id="rId4"/>
    <p:sldId id="261" r:id="rId5"/>
    <p:sldId id="265" r:id="rId6"/>
    <p:sldId id="268" r:id="rId7"/>
    <p:sldId id="269" r:id="rId8"/>
    <p:sldId id="270" r:id="rId9"/>
    <p:sldId id="258" r:id="rId10"/>
    <p:sldId id="263" r:id="rId11"/>
    <p:sldId id="262" r:id="rId12"/>
    <p:sldId id="273" r:id="rId13"/>
    <p:sldId id="272" r:id="rId14"/>
    <p:sldId id="27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88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432540-4BFD-C145-B564-B51DC9D77464}" type="datetimeFigureOut">
              <a:rPr lang="en-US" smtClean="0"/>
              <a:t>1/10/17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6B2012-643E-8645-8F3D-6C24AAAA0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56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technologies that many people</a:t>
            </a:r>
            <a:r>
              <a:rPr lang="en-US" baseline="0" dirty="0" smtClean="0"/>
              <a:t> think of immediately are controlled vocabularies and ontologies. May be reasoning engines. </a:t>
            </a:r>
            <a:r>
              <a:rPr lang="en-US" dirty="0" smtClean="0"/>
              <a:t>There </a:t>
            </a:r>
            <a:r>
              <a:rPr lang="en-US" dirty="0" smtClean="0"/>
              <a:t>are lots of technologies that</a:t>
            </a:r>
            <a:r>
              <a:rPr lang="en-US" baseline="0" dirty="0" smtClean="0"/>
              <a:t> fall into the spectrum of semantic technologies. What makes them “semantic” is that they are all aimed at ascribing meaning to otherwise meaningless text.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903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Resulting in semantic mismatches. This has fed the lack</a:t>
            </a:r>
            <a:r>
              <a:rPr lang="en-US" baseline="0" dirty="0" smtClean="0"/>
              <a:t> of enthusiasm that semantic technologies is sometimes </a:t>
            </a:r>
            <a:r>
              <a:rPr lang="en-US" baseline="0" smtClean="0"/>
              <a:t>met with.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05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lots of technologies that</a:t>
            </a:r>
            <a:r>
              <a:rPr lang="en-US" baseline="0" dirty="0" smtClean="0"/>
              <a:t> fall into the spectrum of semantic technologies. What makes them “semantic” is that they are all aimed at ascribing meaning to otherwise meaningless text.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903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the early days, there was some tension between the computational semantics faction and the machine learning faction. But recent years have seen efforts to combine the various techniques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30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important to keep in mind that to computers It’s a lot like getting a text message</a:t>
            </a:r>
            <a:r>
              <a:rPr lang="en-US" baseline="0" dirty="0" smtClean="0"/>
              <a:t> of some random string of meaningless characters. All you can do here is check to see if it conforms to some syntactic criteria, but the string is otherwise </a:t>
            </a:r>
            <a:r>
              <a:rPr lang="en-US" baseline="0" dirty="0" err="1" smtClean="0"/>
              <a:t>uninterpretable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226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286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develop capabilities like these But</a:t>
            </a:r>
            <a:r>
              <a:rPr lang="en-US" baseline="0" dirty="0" smtClean="0"/>
              <a:t> it’s important to keep in mind that all this is really in service of another sort of goal (or at least in the Earth Sciences and other sciences): how can we get more out of data. How can we learn things from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90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develop capabilities like these But</a:t>
            </a:r>
            <a:r>
              <a:rPr lang="en-US" baseline="0" dirty="0" smtClean="0"/>
              <a:t> it’s important to keep in mind that all this is really in service of another sort of goal (or at least in the Earth Sciences and other sciences): how can we get more out of data. How can we learn things from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90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develop capabilities like these But</a:t>
            </a:r>
            <a:r>
              <a:rPr lang="en-US" baseline="0" dirty="0" smtClean="0"/>
              <a:t> it’s important to keep in mind that all this is really in service of another sort of goal (or at least in the Earth Sciences and other sciences): how can we get more out of data. How can we learn things from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903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develop capabilities like these But</a:t>
            </a:r>
            <a:r>
              <a:rPr lang="en-US" baseline="0" dirty="0" smtClean="0"/>
              <a:t> it’s important to keep in mind that all this is really in service of another sort of goal (or at least in the Earth Sciences and other sciences): how can we get more out of data. How can we learn things from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90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If we all assign the same term to the same thing, and promise stick</a:t>
            </a:r>
            <a:r>
              <a:rPr lang="en-US" baseline="0" dirty="0" smtClean="0"/>
              <a:t> with it, then we’ll all understand each other. Lots of work has been done in developing controlled vocabularies. 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2334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Adoption has been a significant problem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B2012-643E-8645-8F3D-6C24AAAA0CD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627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57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653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49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720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74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193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79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91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352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632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623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625DB-2F2B-0B4D-99E7-DE6E2DDBF77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B7561-D572-9849-BC36-7DE15CB9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115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w3.org/2001/sw/Activity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matrix-1799659_192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361" y="1087325"/>
            <a:ext cx="9188997" cy="40919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What problems are we trying to solve?	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154" y="5107129"/>
            <a:ext cx="8812453" cy="1752600"/>
          </a:xfrm>
        </p:spPr>
        <p:txBody>
          <a:bodyPr>
            <a:normAutofit/>
          </a:bodyPr>
          <a:lstStyle/>
          <a:p>
            <a:r>
              <a:rPr lang="en-US" dirty="0" smtClean="0"/>
              <a:t>Short answer: We need to effectively automate the processes of finding, exchanging, disseminating and working with data.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6889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SEMANTIC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860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loud Callout 109"/>
          <p:cNvSpPr/>
          <p:nvPr/>
        </p:nvSpPr>
        <p:spPr>
          <a:xfrm>
            <a:off x="6824133" y="4699026"/>
            <a:ext cx="1744134" cy="1608016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Cloud Callout 108"/>
          <p:cNvSpPr/>
          <p:nvPr/>
        </p:nvSpPr>
        <p:spPr>
          <a:xfrm>
            <a:off x="4613577" y="4055816"/>
            <a:ext cx="1963256" cy="1777974"/>
          </a:xfrm>
          <a:prstGeom prst="cloudCallout">
            <a:avLst/>
          </a:prstGeom>
          <a:solidFill>
            <a:srgbClr val="FFFFFF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Cloud Callout 104"/>
          <p:cNvSpPr/>
          <p:nvPr/>
        </p:nvSpPr>
        <p:spPr>
          <a:xfrm>
            <a:off x="2484943" y="4055816"/>
            <a:ext cx="2029904" cy="1777974"/>
          </a:xfrm>
          <a:prstGeom prst="cloudCallout">
            <a:avLst/>
          </a:prstGeom>
          <a:solidFill>
            <a:srgbClr val="FFFFFF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Cloud Callout 96"/>
          <p:cNvSpPr/>
          <p:nvPr/>
        </p:nvSpPr>
        <p:spPr>
          <a:xfrm>
            <a:off x="5253567" y="1481666"/>
            <a:ext cx="2112434" cy="1955842"/>
          </a:xfrm>
          <a:prstGeom prst="cloudCallout">
            <a:avLst/>
          </a:prstGeom>
          <a:solidFill>
            <a:srgbClr val="FFFFFF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Cloud Callout 90"/>
          <p:cNvSpPr/>
          <p:nvPr/>
        </p:nvSpPr>
        <p:spPr>
          <a:xfrm>
            <a:off x="420925" y="4576357"/>
            <a:ext cx="1861867" cy="1741106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Cloud Callout 89"/>
          <p:cNvSpPr/>
          <p:nvPr/>
        </p:nvSpPr>
        <p:spPr>
          <a:xfrm>
            <a:off x="1157443" y="2565400"/>
            <a:ext cx="1683073" cy="1513727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Cloud Callout 76"/>
          <p:cNvSpPr/>
          <p:nvPr/>
        </p:nvSpPr>
        <p:spPr>
          <a:xfrm>
            <a:off x="3456514" y="1481667"/>
            <a:ext cx="2116666" cy="1955841"/>
          </a:xfrm>
          <a:prstGeom prst="cloudCallout">
            <a:avLst/>
          </a:prstGeom>
          <a:solidFill>
            <a:srgbClr val="FFFFFF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Cloud Callout 73"/>
          <p:cNvSpPr/>
          <p:nvPr/>
        </p:nvSpPr>
        <p:spPr>
          <a:xfrm>
            <a:off x="311990" y="298054"/>
            <a:ext cx="1720009" cy="1674680"/>
          </a:xfrm>
          <a:prstGeom prst="cloudCallout">
            <a:avLst/>
          </a:prstGeom>
          <a:solidFill>
            <a:srgbClr val="FFFFFF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654" y="2741721"/>
            <a:ext cx="1076685" cy="13140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1267" y="4819832"/>
            <a:ext cx="1123193" cy="12793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954" y="480415"/>
            <a:ext cx="940911" cy="1269424"/>
          </a:xfrm>
          <a:prstGeom prst="rect">
            <a:avLst/>
          </a:prstGeom>
        </p:spPr>
      </p:pic>
      <p:pic>
        <p:nvPicPr>
          <p:cNvPr id="9" name="Picture 8" descr="AA026359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225" y="4361092"/>
            <a:ext cx="1066225" cy="1061044"/>
          </a:xfrm>
          <a:prstGeom prst="rect">
            <a:avLst/>
          </a:prstGeom>
        </p:spPr>
      </p:pic>
      <p:pic>
        <p:nvPicPr>
          <p:cNvPr id="12" name="Picture 11" descr="AA026360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81" y="4599922"/>
            <a:ext cx="973666" cy="163985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78922" y="2157144"/>
            <a:ext cx="145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r8ehts#vtt7x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3425" y="1758088"/>
            <a:ext cx="1159113" cy="121161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755519" y="2157144"/>
            <a:ext cx="17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7ytw4ugd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77410" y="4165678"/>
            <a:ext cx="1608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ywefi$alvn2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63000" y="6055115"/>
            <a:ext cx="1787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solidFill>
                  <a:srgbClr val="FF0000"/>
                </a:solidFill>
              </a:rPr>
              <a:t>lacb</a:t>
            </a:r>
            <a:r>
              <a:rPr lang="en-US" b="1" dirty="0" smtClean="0">
                <a:solidFill>
                  <a:srgbClr val="FF0000"/>
                </a:solidFill>
              </a:rPr>
              <a:t>@!</a:t>
            </a:r>
            <a:r>
              <a:rPr lang="en-US" b="1" dirty="0" err="1" smtClean="0">
                <a:solidFill>
                  <a:srgbClr val="FF0000"/>
                </a:solidFill>
              </a:rPr>
              <a:t>qzfhem</a:t>
            </a:r>
            <a:endParaRPr lang="en-US" b="1" dirty="0" smtClean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17039" y="3667313"/>
            <a:ext cx="165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fhre0ncv!mpa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8922" y="6480484"/>
            <a:ext cx="19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Uqb%lrcx87rp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272252" y="3709795"/>
            <a:ext cx="1440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wivydfh4z</a:t>
            </a:r>
          </a:p>
        </p:txBody>
      </p:sp>
      <p:pic>
        <p:nvPicPr>
          <p:cNvPr id="51" name="Picture 50" descr="skd188256sdc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517" y="4427253"/>
            <a:ext cx="1297534" cy="1112018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10"/>
          <a:srcRect r="1327" b="7160"/>
          <a:stretch/>
        </p:blipFill>
        <p:spPr>
          <a:xfrm>
            <a:off x="3831441" y="1758088"/>
            <a:ext cx="1366811" cy="1375038"/>
          </a:xfrm>
          <a:prstGeom prst="rect">
            <a:avLst/>
          </a:prstGeom>
        </p:spPr>
      </p:pic>
      <p:sp>
        <p:nvSpPr>
          <p:cNvPr id="85" name="Cloud Callout 84"/>
          <p:cNvSpPr/>
          <p:nvPr/>
        </p:nvSpPr>
        <p:spPr>
          <a:xfrm>
            <a:off x="1917648" y="239505"/>
            <a:ext cx="1691384" cy="1737386"/>
          </a:xfrm>
          <a:prstGeom prst="cloudCallout">
            <a:avLst/>
          </a:prstGeom>
          <a:solidFill>
            <a:srgbClr val="FFFFFF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6" name="Picture 8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7648" y="504757"/>
            <a:ext cx="922868" cy="1245082"/>
          </a:xfrm>
          <a:prstGeom prst="rect">
            <a:avLst/>
          </a:prstGeom>
        </p:spPr>
      </p:pic>
      <p:sp>
        <p:nvSpPr>
          <p:cNvPr id="100" name="TextBox 99"/>
          <p:cNvSpPr txBox="1"/>
          <p:nvPr/>
        </p:nvSpPr>
        <p:spPr>
          <a:xfrm>
            <a:off x="5285667" y="3663120"/>
            <a:ext cx="165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fhre0ncv!mpa</a:t>
            </a:r>
          </a:p>
        </p:txBody>
      </p:sp>
      <p:sp>
        <p:nvSpPr>
          <p:cNvPr id="103" name="Cloud Callout 102"/>
          <p:cNvSpPr/>
          <p:nvPr/>
        </p:nvSpPr>
        <p:spPr>
          <a:xfrm>
            <a:off x="7171267" y="1481668"/>
            <a:ext cx="1972733" cy="1973628"/>
          </a:xfrm>
          <a:prstGeom prst="cloudCallout">
            <a:avLst/>
          </a:prstGeom>
          <a:solidFill>
            <a:srgbClr val="FFFFFF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" name="Picture 10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34338" y="1976891"/>
            <a:ext cx="979462" cy="1023828"/>
          </a:xfrm>
          <a:prstGeom prst="rect">
            <a:avLst/>
          </a:prstGeom>
        </p:spPr>
      </p:pic>
      <p:sp>
        <p:nvSpPr>
          <p:cNvPr id="106" name="TextBox 105"/>
          <p:cNvSpPr txBox="1"/>
          <p:nvPr/>
        </p:nvSpPr>
        <p:spPr>
          <a:xfrm>
            <a:off x="4443233" y="6055115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solidFill>
                  <a:srgbClr val="FF0000"/>
                </a:solidFill>
              </a:rPr>
              <a:t>lacb</a:t>
            </a:r>
            <a:r>
              <a:rPr lang="en-US" b="1" dirty="0" smtClean="0">
                <a:solidFill>
                  <a:srgbClr val="FF0000"/>
                </a:solidFill>
              </a:rPr>
              <a:t>@!</a:t>
            </a:r>
            <a:r>
              <a:rPr lang="en-US" b="1" dirty="0" err="1" smtClean="0">
                <a:solidFill>
                  <a:srgbClr val="FF0000"/>
                </a:solidFill>
              </a:rPr>
              <a:t>qzfhem</a:t>
            </a:r>
            <a:endParaRPr lang="en-US" b="1" dirty="0" smtClean="0">
              <a:solidFill>
                <a:srgbClr val="FF0000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901669" y="6519446"/>
            <a:ext cx="1507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</a:t>
            </a:r>
            <a:r>
              <a:rPr lang="en-US" sz="1600" dirty="0" smtClean="0"/>
              <a:t>pal3wn*</a:t>
            </a:r>
            <a:r>
              <a:rPr lang="en-US" sz="1600" dirty="0" err="1" smtClean="0"/>
              <a:t>bieg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07074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loud Callout 62"/>
          <p:cNvSpPr/>
          <p:nvPr/>
        </p:nvSpPr>
        <p:spPr>
          <a:xfrm>
            <a:off x="5476483" y="2342932"/>
            <a:ext cx="3447383" cy="2599266"/>
          </a:xfrm>
          <a:prstGeom prst="cloudCallou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Cloud Callout 61"/>
          <p:cNvSpPr/>
          <p:nvPr/>
        </p:nvSpPr>
        <p:spPr>
          <a:xfrm>
            <a:off x="3397693" y="479610"/>
            <a:ext cx="2655973" cy="2153822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Callout 7"/>
          <p:cNvSpPr/>
          <p:nvPr/>
        </p:nvSpPr>
        <p:spPr>
          <a:xfrm flipV="1">
            <a:off x="3878601" y="5066571"/>
            <a:ext cx="2589932" cy="1520496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fie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893" y="2465717"/>
            <a:ext cx="4121350" cy="4121350"/>
          </a:xfrm>
          <a:prstGeom prst="rect">
            <a:avLst/>
          </a:prstGeom>
        </p:spPr>
      </p:pic>
      <p:sp>
        <p:nvSpPr>
          <p:cNvPr id="38" name="Oval 37"/>
          <p:cNvSpPr/>
          <p:nvPr/>
        </p:nvSpPr>
        <p:spPr>
          <a:xfrm>
            <a:off x="2760134" y="3346623"/>
            <a:ext cx="1775030" cy="1071230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192931" y="3812618"/>
            <a:ext cx="10289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FFFF"/>
                </a:solidFill>
              </a:rPr>
              <a:t>wivydfh4z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661470" y="5590482"/>
            <a:ext cx="1102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Got it!</a:t>
            </a:r>
            <a:endParaRPr lang="en-US" dirty="0"/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4"/>
          <a:srcRect r="1327" b="7160"/>
          <a:stretch/>
        </p:blipFill>
        <p:spPr>
          <a:xfrm>
            <a:off x="6254673" y="2633432"/>
            <a:ext cx="1881793" cy="189312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7869" y="687832"/>
            <a:ext cx="1577798" cy="164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734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9159"/>
            <a:ext cx="914400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Linked </a:t>
            </a:r>
            <a:r>
              <a:rPr lang="en-US" sz="6000" dirty="0" smtClean="0"/>
              <a:t>Data</a:t>
            </a:r>
          </a:p>
          <a:p>
            <a:pPr algn="ctr"/>
            <a:r>
              <a:rPr lang="en-US" sz="6000" dirty="0" smtClean="0"/>
              <a:t>Search</a:t>
            </a:r>
          </a:p>
          <a:p>
            <a:pPr algn="ctr"/>
            <a:r>
              <a:rPr lang="en-US" sz="6000" dirty="0" smtClean="0"/>
              <a:t>Natural Language Processing</a:t>
            </a:r>
          </a:p>
          <a:p>
            <a:pPr algn="ctr"/>
            <a:r>
              <a:rPr lang="en-US" sz="6000" dirty="0" smtClean="0"/>
              <a:t>Machine </a:t>
            </a:r>
            <a:r>
              <a:rPr lang="en-US" sz="6000" dirty="0" smtClean="0"/>
              <a:t>Learning</a:t>
            </a:r>
          </a:p>
          <a:p>
            <a:pPr algn="ctr"/>
            <a:r>
              <a:rPr lang="en-US" sz="6000" dirty="0" smtClean="0"/>
              <a:t>Controlled Vocabularies</a:t>
            </a:r>
            <a:endParaRPr lang="en-US" sz="6000" dirty="0" smtClean="0"/>
          </a:p>
          <a:p>
            <a:pPr algn="ctr"/>
            <a:r>
              <a:rPr lang="en-US" sz="6000" dirty="0" smtClean="0"/>
              <a:t>Ontologies</a:t>
            </a:r>
          </a:p>
          <a:p>
            <a:pPr algn="ctr"/>
            <a:r>
              <a:rPr lang="en-US" sz="6000" dirty="0" smtClean="0"/>
              <a:t>Computational Semantics</a:t>
            </a:r>
            <a:endParaRPr lang="en-US" sz="6000" dirty="0" smtClean="0"/>
          </a:p>
        </p:txBody>
      </p:sp>
    </p:spTree>
    <p:extLst>
      <p:ext uri="{BB962C8B-B14F-4D97-AF65-F5344CB8AC3E}">
        <p14:creationId xmlns:p14="http://schemas.microsoft.com/office/powerpoint/2010/main" val="413994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go from here?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891298" y="978927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61615" y="1966673"/>
            <a:ext cx="8325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1615" y="1966673"/>
            <a:ext cx="84582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Urge everyone to think about semantics in terms of the big picture:</a:t>
            </a:r>
          </a:p>
          <a:p>
            <a:endParaRPr lang="en-US" dirty="0"/>
          </a:p>
          <a:p>
            <a:r>
              <a:rPr lang="en-US" dirty="0" smtClean="0"/>
              <a:t>How do we overcome the current barriers to </a:t>
            </a:r>
            <a:r>
              <a:rPr lang="en-US" dirty="0" smtClean="0"/>
              <a:t>success:</a:t>
            </a:r>
          </a:p>
          <a:p>
            <a:endParaRPr lang="en-US" dirty="0"/>
          </a:p>
          <a:p>
            <a:r>
              <a:rPr lang="en-US" dirty="0" smtClean="0"/>
              <a:t>-Adoption</a:t>
            </a:r>
          </a:p>
          <a:p>
            <a:r>
              <a:rPr lang="en-US" dirty="0" smtClean="0"/>
              <a:t>-Scalability</a:t>
            </a:r>
          </a:p>
          <a:p>
            <a:r>
              <a:rPr lang="en-US" dirty="0" smtClean="0"/>
              <a:t>-</a:t>
            </a:r>
            <a:r>
              <a:rPr lang="en-US" dirty="0" smtClean="0"/>
              <a:t>Integration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64994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pace ship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600" y="1417320"/>
            <a:ext cx="2984500" cy="3581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2100" y="134034"/>
            <a:ext cx="847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How do we bring semantics to bear on real-life use cases?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163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3459"/>
            <a:ext cx="9144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Controlled Vocabularies</a:t>
            </a:r>
            <a:endParaRPr lang="en-US" sz="6000" dirty="0" smtClean="0"/>
          </a:p>
          <a:p>
            <a:pPr algn="ctr"/>
            <a:r>
              <a:rPr lang="en-US" sz="6000" dirty="0" smtClean="0"/>
              <a:t>Ontologies</a:t>
            </a:r>
          </a:p>
          <a:p>
            <a:pPr algn="ctr"/>
            <a:r>
              <a:rPr lang="en-US" sz="6000" dirty="0" smtClean="0"/>
              <a:t>Reasoning Engines(?)</a:t>
            </a:r>
            <a:endParaRPr lang="en-US" sz="6000" dirty="0" smtClean="0"/>
          </a:p>
        </p:txBody>
      </p:sp>
    </p:spTree>
    <p:extLst>
      <p:ext uri="{BB962C8B-B14F-4D97-AF65-F5344CB8AC3E}">
        <p14:creationId xmlns:p14="http://schemas.microsoft.com/office/powerpoint/2010/main" val="4126909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Callout 7"/>
          <p:cNvSpPr/>
          <p:nvPr/>
        </p:nvSpPr>
        <p:spPr>
          <a:xfrm flipV="1">
            <a:off x="1288269" y="1252043"/>
            <a:ext cx="1642533" cy="760869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fie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Oval Callout 8"/>
          <p:cNvSpPr/>
          <p:nvPr/>
        </p:nvSpPr>
        <p:spPr>
          <a:xfrm flipH="1" flipV="1">
            <a:off x="6053664" y="1244089"/>
            <a:ext cx="1845734" cy="822343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8" y="7006"/>
            <a:ext cx="2036589" cy="203658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57304"/>
            <a:ext cx="2036589" cy="2036589"/>
          </a:xfrm>
          <a:prstGeom prst="rect">
            <a:avLst/>
          </a:prstGeom>
        </p:spPr>
      </p:pic>
      <p:sp>
        <p:nvSpPr>
          <p:cNvPr id="23" name="Oval Callout 22"/>
          <p:cNvSpPr/>
          <p:nvPr/>
        </p:nvSpPr>
        <p:spPr>
          <a:xfrm flipV="1">
            <a:off x="1364467" y="5964793"/>
            <a:ext cx="1642533" cy="760869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fie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73231" y="0"/>
            <a:ext cx="1970769" cy="197076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73231" y="4887230"/>
            <a:ext cx="1970769" cy="1970769"/>
          </a:xfrm>
          <a:prstGeom prst="rect">
            <a:avLst/>
          </a:prstGeom>
        </p:spPr>
      </p:pic>
      <p:sp>
        <p:nvSpPr>
          <p:cNvPr id="26" name="Oval Callout 25"/>
          <p:cNvSpPr/>
          <p:nvPr/>
        </p:nvSpPr>
        <p:spPr>
          <a:xfrm flipH="1" flipV="1">
            <a:off x="6028265" y="5980582"/>
            <a:ext cx="1845734" cy="822343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" name="Oval Callout 26"/>
          <p:cNvSpPr/>
          <p:nvPr/>
        </p:nvSpPr>
        <p:spPr>
          <a:xfrm flipV="1">
            <a:off x="3074736" y="3701657"/>
            <a:ext cx="1642533" cy="760869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fie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145" y="2475815"/>
            <a:ext cx="2036589" cy="2036589"/>
          </a:xfrm>
          <a:prstGeom prst="rect">
            <a:avLst/>
          </a:prstGeom>
        </p:spPr>
      </p:pic>
      <p:sp>
        <p:nvSpPr>
          <p:cNvPr id="34" name="Oval Callout 33"/>
          <p:cNvSpPr/>
          <p:nvPr/>
        </p:nvSpPr>
        <p:spPr>
          <a:xfrm flipH="1" flipV="1">
            <a:off x="4944534" y="3690061"/>
            <a:ext cx="1845734" cy="822343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004832" y="2445972"/>
            <a:ext cx="1970769" cy="1970769"/>
          </a:xfrm>
          <a:prstGeom prst="rect">
            <a:avLst/>
          </a:prstGeom>
        </p:spPr>
      </p:pic>
      <p:sp>
        <p:nvSpPr>
          <p:cNvPr id="38" name="Oval 37"/>
          <p:cNvSpPr/>
          <p:nvPr/>
        </p:nvSpPr>
        <p:spPr>
          <a:xfrm>
            <a:off x="668866" y="372534"/>
            <a:ext cx="1007533" cy="711200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47432" y="612841"/>
            <a:ext cx="1281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FFFF"/>
                </a:solidFill>
              </a:rPr>
              <a:t>fhre0ncv!mpa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676399" y="1441403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????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>
          <a:xfrm>
            <a:off x="2460903" y="2827867"/>
            <a:ext cx="1007533" cy="711200"/>
          </a:xfrm>
          <a:prstGeom prst="ellipse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7518398" y="338666"/>
            <a:ext cx="1007533" cy="711200"/>
          </a:xfrm>
          <a:prstGeom prst="ellipse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518398" y="536641"/>
            <a:ext cx="12191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r</a:t>
            </a:r>
            <a:r>
              <a:rPr lang="en-US" sz="1200" dirty="0" smtClean="0">
                <a:solidFill>
                  <a:srgbClr val="FFFFFF"/>
                </a:solidFill>
              </a:rPr>
              <a:t>8ehts#vtt7x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595533" y="1441403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????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3468436" y="3883042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????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1792035" y="6141335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????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5469468" y="3883042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????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6587068" y="6196467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????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414338" y="3057567"/>
            <a:ext cx="15070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FFFF"/>
                </a:solidFill>
              </a:rPr>
              <a:t>Uqb%lrcx87rp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651936" y="5139268"/>
            <a:ext cx="1007533" cy="711200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47432" y="5343301"/>
            <a:ext cx="1251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m</a:t>
            </a:r>
            <a:r>
              <a:rPr lang="en-US" sz="1200" dirty="0" smtClean="0">
                <a:solidFill>
                  <a:srgbClr val="FFFFFF"/>
                </a:solidFill>
              </a:rPr>
              <a:t>pal3wn*</a:t>
            </a:r>
            <a:r>
              <a:rPr lang="en-US" sz="1200" dirty="0" err="1" smtClean="0">
                <a:solidFill>
                  <a:srgbClr val="FFFFFF"/>
                </a:solidFill>
              </a:rPr>
              <a:t>bieg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6299201" y="2827867"/>
            <a:ext cx="1007533" cy="711200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7518398" y="5264700"/>
            <a:ext cx="1007533" cy="711200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6460063" y="2982504"/>
            <a:ext cx="1219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y</a:t>
            </a:r>
            <a:r>
              <a:rPr lang="en-US" sz="1200" dirty="0" smtClean="0">
                <a:solidFill>
                  <a:srgbClr val="FFFFFF"/>
                </a:solidFill>
              </a:rPr>
              <a:t>wefi$alvn2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492997" y="5434750"/>
            <a:ext cx="1219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>
                <a:solidFill>
                  <a:srgbClr val="FFFFFF"/>
                </a:solidFill>
              </a:rPr>
              <a:t>lacb</a:t>
            </a:r>
            <a:r>
              <a:rPr lang="en-US" sz="1200" dirty="0" smtClean="0">
                <a:solidFill>
                  <a:srgbClr val="FFFFFF"/>
                </a:solidFill>
              </a:rPr>
              <a:t>@!</a:t>
            </a:r>
            <a:r>
              <a:rPr lang="en-US" sz="1200" dirty="0" err="1" smtClean="0">
                <a:solidFill>
                  <a:srgbClr val="FFFFFF"/>
                </a:solidFill>
              </a:rPr>
              <a:t>qzfhem</a:t>
            </a:r>
            <a:endParaRPr lang="en-US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6852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loud Callout 62"/>
          <p:cNvSpPr/>
          <p:nvPr/>
        </p:nvSpPr>
        <p:spPr>
          <a:xfrm>
            <a:off x="6009237" y="4682880"/>
            <a:ext cx="1468932" cy="1105920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Cloud Callout 61"/>
          <p:cNvSpPr/>
          <p:nvPr/>
        </p:nvSpPr>
        <p:spPr>
          <a:xfrm>
            <a:off x="1808968" y="4512404"/>
            <a:ext cx="1490625" cy="1182647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Cloud Callout 60"/>
          <p:cNvSpPr/>
          <p:nvPr/>
        </p:nvSpPr>
        <p:spPr>
          <a:xfrm>
            <a:off x="5101215" y="2445972"/>
            <a:ext cx="1494320" cy="972311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Cloud Callout 59"/>
          <p:cNvSpPr/>
          <p:nvPr/>
        </p:nvSpPr>
        <p:spPr>
          <a:xfrm>
            <a:off x="3594456" y="2445972"/>
            <a:ext cx="1462966" cy="987043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Cloud Callout 58"/>
          <p:cNvSpPr/>
          <p:nvPr/>
        </p:nvSpPr>
        <p:spPr>
          <a:xfrm>
            <a:off x="5927382" y="150442"/>
            <a:ext cx="1478986" cy="924797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loud Callout 14"/>
          <p:cNvSpPr/>
          <p:nvPr/>
        </p:nvSpPr>
        <p:spPr>
          <a:xfrm>
            <a:off x="1975477" y="158936"/>
            <a:ext cx="1574879" cy="907809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Callout 7"/>
          <p:cNvSpPr/>
          <p:nvPr/>
        </p:nvSpPr>
        <p:spPr>
          <a:xfrm flipV="1">
            <a:off x="1288269" y="1252043"/>
            <a:ext cx="1642533" cy="760869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fie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Oval Callout 8"/>
          <p:cNvSpPr/>
          <p:nvPr/>
        </p:nvSpPr>
        <p:spPr>
          <a:xfrm flipH="1" flipV="1">
            <a:off x="6053664" y="1244089"/>
            <a:ext cx="1845734" cy="822343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8" y="7006"/>
            <a:ext cx="2036589" cy="203658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57304"/>
            <a:ext cx="2036589" cy="2036589"/>
          </a:xfrm>
          <a:prstGeom prst="rect">
            <a:avLst/>
          </a:prstGeom>
        </p:spPr>
      </p:pic>
      <p:sp>
        <p:nvSpPr>
          <p:cNvPr id="23" name="Oval Callout 22"/>
          <p:cNvSpPr/>
          <p:nvPr/>
        </p:nvSpPr>
        <p:spPr>
          <a:xfrm flipV="1">
            <a:off x="1364467" y="5964793"/>
            <a:ext cx="1642533" cy="760869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fie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73231" y="0"/>
            <a:ext cx="1970769" cy="197076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73231" y="4887230"/>
            <a:ext cx="1970769" cy="1970769"/>
          </a:xfrm>
          <a:prstGeom prst="rect">
            <a:avLst/>
          </a:prstGeom>
        </p:spPr>
      </p:pic>
      <p:sp>
        <p:nvSpPr>
          <p:cNvPr id="26" name="Oval Callout 25"/>
          <p:cNvSpPr/>
          <p:nvPr/>
        </p:nvSpPr>
        <p:spPr>
          <a:xfrm flipH="1" flipV="1">
            <a:off x="6028265" y="5980582"/>
            <a:ext cx="1845734" cy="822343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" name="Oval Callout 26"/>
          <p:cNvSpPr/>
          <p:nvPr/>
        </p:nvSpPr>
        <p:spPr>
          <a:xfrm flipV="1">
            <a:off x="3074736" y="3701657"/>
            <a:ext cx="1642533" cy="760869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fie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145" y="2475815"/>
            <a:ext cx="2036589" cy="2036589"/>
          </a:xfrm>
          <a:prstGeom prst="rect">
            <a:avLst/>
          </a:prstGeom>
        </p:spPr>
      </p:pic>
      <p:sp>
        <p:nvSpPr>
          <p:cNvPr id="34" name="Oval Callout 33"/>
          <p:cNvSpPr/>
          <p:nvPr/>
        </p:nvSpPr>
        <p:spPr>
          <a:xfrm flipH="1" flipV="1">
            <a:off x="4944534" y="3690061"/>
            <a:ext cx="1845734" cy="822343"/>
          </a:xfrm>
          <a:prstGeom prst="wedgeEllipseCallout">
            <a:avLst/>
          </a:prstGeom>
          <a:solidFill>
            <a:schemeClr val="bg1"/>
          </a:solidFill>
          <a:ln w="762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004832" y="2445972"/>
            <a:ext cx="1970769" cy="1970769"/>
          </a:xfrm>
          <a:prstGeom prst="rect">
            <a:avLst/>
          </a:prstGeom>
        </p:spPr>
      </p:pic>
      <p:sp>
        <p:nvSpPr>
          <p:cNvPr id="38" name="Oval 37"/>
          <p:cNvSpPr/>
          <p:nvPr/>
        </p:nvSpPr>
        <p:spPr>
          <a:xfrm>
            <a:off x="668866" y="372534"/>
            <a:ext cx="1007533" cy="711200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47432" y="612841"/>
            <a:ext cx="1281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FFFF"/>
                </a:solidFill>
              </a:rPr>
              <a:t>fhre0ncv!mpa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659469" y="1395236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Got it!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>
          <a:xfrm>
            <a:off x="2460903" y="2827867"/>
            <a:ext cx="1007533" cy="711200"/>
          </a:xfrm>
          <a:prstGeom prst="ellipse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7518398" y="338666"/>
            <a:ext cx="1007533" cy="711200"/>
          </a:xfrm>
          <a:prstGeom prst="ellipse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518398" y="536641"/>
            <a:ext cx="12191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r</a:t>
            </a:r>
            <a:r>
              <a:rPr lang="en-US" sz="1200" dirty="0" smtClean="0">
                <a:solidFill>
                  <a:srgbClr val="FFFFFF"/>
                </a:solidFill>
              </a:rPr>
              <a:t>8ehts#vtt7x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464262" y="1495235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Got it!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1808969" y="6141335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Got it!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5469468" y="3883042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Got it!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6595535" y="6196467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Got it!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414338" y="3057567"/>
            <a:ext cx="15070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FFFF"/>
                </a:solidFill>
              </a:rPr>
              <a:t>Uqb%lrcx87rp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651936" y="5139268"/>
            <a:ext cx="1007533" cy="711200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47432" y="5343301"/>
            <a:ext cx="1251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m</a:t>
            </a:r>
            <a:r>
              <a:rPr lang="en-US" sz="1200" dirty="0" smtClean="0">
                <a:solidFill>
                  <a:srgbClr val="FFFFFF"/>
                </a:solidFill>
              </a:rPr>
              <a:t>pal3wn*</a:t>
            </a:r>
            <a:r>
              <a:rPr lang="en-US" sz="1200" dirty="0" err="1" smtClean="0">
                <a:solidFill>
                  <a:srgbClr val="FFFFFF"/>
                </a:solidFill>
              </a:rPr>
              <a:t>bieg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6299201" y="2827867"/>
            <a:ext cx="1007533" cy="711200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7518398" y="5264700"/>
            <a:ext cx="1007533" cy="711200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6460063" y="2982504"/>
            <a:ext cx="1219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y</a:t>
            </a:r>
            <a:r>
              <a:rPr lang="en-US" sz="1200" dirty="0" smtClean="0">
                <a:solidFill>
                  <a:srgbClr val="FFFFFF"/>
                </a:solidFill>
              </a:rPr>
              <a:t>wefi$alvn2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492997" y="5434750"/>
            <a:ext cx="1219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>
                <a:solidFill>
                  <a:srgbClr val="FFFFFF"/>
                </a:solidFill>
              </a:rPr>
              <a:t>lacb</a:t>
            </a:r>
            <a:r>
              <a:rPr lang="en-US" sz="1200" dirty="0" smtClean="0">
                <a:solidFill>
                  <a:srgbClr val="FFFFFF"/>
                </a:solidFill>
              </a:rPr>
              <a:t>@!</a:t>
            </a:r>
            <a:r>
              <a:rPr lang="en-US" sz="1200" dirty="0" err="1" smtClean="0">
                <a:solidFill>
                  <a:srgbClr val="FFFFFF"/>
                </a:solidFill>
              </a:rPr>
              <a:t>qzfhem</a:t>
            </a:r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6025" y="2691606"/>
            <a:ext cx="310199" cy="378598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8401" y="354655"/>
            <a:ext cx="341193" cy="388633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0461" y="372534"/>
            <a:ext cx="284613" cy="383984"/>
          </a:xfrm>
          <a:prstGeom prst="rect">
            <a:avLst/>
          </a:prstGeom>
        </p:spPr>
      </p:pic>
      <p:pic>
        <p:nvPicPr>
          <p:cNvPr id="52" name="Picture 51" descr="AA026359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786" y="4990318"/>
            <a:ext cx="312444" cy="310926"/>
          </a:xfrm>
          <a:prstGeom prst="rect">
            <a:avLst/>
          </a:prstGeom>
        </p:spPr>
      </p:pic>
      <p:pic>
        <p:nvPicPr>
          <p:cNvPr id="53" name="Picture 52" descr="AA026360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172" y="2691606"/>
            <a:ext cx="313362" cy="527767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72610" y="5096917"/>
            <a:ext cx="246786" cy="257964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3486701" y="3866108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Got it!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3550356" y="2807025"/>
            <a:ext cx="15070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Uqb%lrcx87rp=</a:t>
            </a:r>
            <a:endParaRPr lang="en-US" sz="1200" dirty="0"/>
          </a:p>
        </p:txBody>
      </p:sp>
      <p:sp>
        <p:nvSpPr>
          <p:cNvPr id="65" name="TextBox 64"/>
          <p:cNvSpPr txBox="1"/>
          <p:nvPr/>
        </p:nvSpPr>
        <p:spPr>
          <a:xfrm>
            <a:off x="5108661" y="2758931"/>
            <a:ext cx="1219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</a:rPr>
              <a:t>y</a:t>
            </a:r>
            <a:r>
              <a:rPr lang="en-US" sz="1200" dirty="0" smtClean="0">
                <a:solidFill>
                  <a:srgbClr val="000000"/>
                </a:solidFill>
              </a:rPr>
              <a:t>wefi$alvn2=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940832" y="398141"/>
            <a:ext cx="1281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fhre0ncv!mpa=</a:t>
            </a:r>
            <a:endParaRPr 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5927382" y="420849"/>
            <a:ext cx="12191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</a:rPr>
              <a:t>r</a:t>
            </a:r>
            <a:r>
              <a:rPr lang="en-US" sz="1200" dirty="0" smtClean="0">
                <a:solidFill>
                  <a:srgbClr val="000000"/>
                </a:solidFill>
              </a:rPr>
              <a:t>8ehts#vtt7x=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771164" y="5000768"/>
            <a:ext cx="1251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</a:rPr>
              <a:t>m</a:t>
            </a:r>
            <a:r>
              <a:rPr lang="en-US" sz="1200" dirty="0" smtClean="0">
                <a:solidFill>
                  <a:srgbClr val="000000"/>
                </a:solidFill>
              </a:rPr>
              <a:t>pal3wn*</a:t>
            </a:r>
            <a:r>
              <a:rPr lang="en-US" sz="1200" dirty="0" err="1" smtClean="0">
                <a:solidFill>
                  <a:srgbClr val="000000"/>
                </a:solidFill>
              </a:rPr>
              <a:t>bieg</a:t>
            </a:r>
            <a:r>
              <a:rPr lang="en-US" sz="1200" dirty="0" smtClean="0">
                <a:solidFill>
                  <a:srgbClr val="000000"/>
                </a:solidFill>
              </a:rPr>
              <a:t>=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976817" y="5066302"/>
            <a:ext cx="1219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>
                <a:solidFill>
                  <a:srgbClr val="000000"/>
                </a:solidFill>
              </a:rPr>
              <a:t>lacb</a:t>
            </a:r>
            <a:r>
              <a:rPr lang="en-US" sz="1200" dirty="0" smtClean="0">
                <a:solidFill>
                  <a:srgbClr val="000000"/>
                </a:solidFill>
              </a:rPr>
              <a:t>@!</a:t>
            </a:r>
            <a:r>
              <a:rPr lang="en-US" sz="1200" dirty="0" err="1" smtClean="0">
                <a:solidFill>
                  <a:srgbClr val="000000"/>
                </a:solidFill>
              </a:rPr>
              <a:t>qzfhem</a:t>
            </a:r>
            <a:r>
              <a:rPr lang="en-US" sz="1200" dirty="0" smtClean="0">
                <a:solidFill>
                  <a:srgbClr val="000000"/>
                </a:solidFill>
              </a:rPr>
              <a:t>=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04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7218" y="2199467"/>
            <a:ext cx="844557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World Wide </a:t>
            </a:r>
            <a:r>
              <a:rPr lang="en-US" sz="5400" dirty="0" smtClean="0"/>
              <a:t>Web</a:t>
            </a:r>
            <a:r>
              <a:rPr lang="en-US" sz="5400" dirty="0" smtClean="0">
                <a:sym typeface="Wingdings"/>
              </a:rPr>
              <a:t></a:t>
            </a:r>
            <a:endParaRPr lang="en-US" sz="5400" dirty="0"/>
          </a:p>
          <a:p>
            <a:pPr algn="ctr"/>
            <a:r>
              <a:rPr lang="en-US" sz="5400" dirty="0" smtClean="0"/>
              <a:t>Semantic Web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27218" y="5962530"/>
            <a:ext cx="8366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“The Web can reach its full potential only if it becomes a place where data can be shared and processed by automated tools as well as by people.” </a:t>
            </a:r>
            <a:r>
              <a:rPr lang="en-US" sz="1200" dirty="0">
                <a:hlinkClick r:id="rId3"/>
              </a:rPr>
              <a:t>https://www.w3.org/2001/sw/Activity</a:t>
            </a:r>
            <a:endParaRPr lang="en-US" sz="1200" dirty="0"/>
          </a:p>
          <a:p>
            <a:endParaRPr 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282236" y="114113"/>
            <a:ext cx="85905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Add meaning and: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13970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7218" y="2305982"/>
            <a:ext cx="84455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Linked Data</a:t>
            </a:r>
            <a:r>
              <a:rPr lang="en-US" sz="6000" dirty="0" smtClean="0">
                <a:sym typeface="Wingdings"/>
              </a:rPr>
              <a:t></a:t>
            </a:r>
            <a:r>
              <a:rPr lang="en-US" sz="6000" dirty="0" smtClean="0"/>
              <a:t> </a:t>
            </a:r>
          </a:p>
          <a:p>
            <a:pPr algn="ctr"/>
            <a:r>
              <a:rPr lang="en-US" sz="6000" dirty="0" smtClean="0"/>
              <a:t>Meaningfully Linked Data</a:t>
            </a:r>
          </a:p>
        </p:txBody>
      </p:sp>
    </p:spTree>
    <p:extLst>
      <p:ext uri="{BB962C8B-B14F-4D97-AF65-F5344CB8AC3E}">
        <p14:creationId xmlns:p14="http://schemas.microsoft.com/office/powerpoint/2010/main" val="2620629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7218" y="2305982"/>
            <a:ext cx="844557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Search</a:t>
            </a:r>
            <a:r>
              <a:rPr lang="en-US" sz="6000" dirty="0">
                <a:sym typeface="Wingdings"/>
              </a:rPr>
              <a:t></a:t>
            </a:r>
            <a:endParaRPr lang="en-US" sz="6000" dirty="0" smtClean="0"/>
          </a:p>
          <a:p>
            <a:pPr algn="ctr"/>
            <a:r>
              <a:rPr lang="en-US" sz="6000" dirty="0" smtClean="0"/>
              <a:t>Intelligent </a:t>
            </a:r>
            <a:r>
              <a:rPr lang="en-US" sz="6000" dirty="0"/>
              <a:t>Search</a:t>
            </a:r>
          </a:p>
          <a:p>
            <a:pPr algn="ctr"/>
            <a:r>
              <a:rPr lang="en-US" sz="60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3082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7218" y="2305982"/>
            <a:ext cx="844557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Statistical Analyses</a:t>
            </a:r>
            <a:r>
              <a:rPr lang="en-US" sz="6000" dirty="0" smtClean="0">
                <a:sym typeface="Wingdings"/>
              </a:rPr>
              <a:t></a:t>
            </a:r>
            <a:endParaRPr lang="en-US" sz="6000" dirty="0" smtClean="0"/>
          </a:p>
          <a:p>
            <a:pPr algn="ctr"/>
            <a:r>
              <a:rPr lang="en-US" sz="6000" dirty="0" smtClean="0"/>
              <a:t>Entity Recognition, </a:t>
            </a:r>
            <a:r>
              <a:rPr lang="en-US" sz="6000" dirty="0"/>
              <a:t>C</a:t>
            </a:r>
            <a:r>
              <a:rPr lang="en-US" sz="6000" dirty="0" smtClean="0"/>
              <a:t>lassification </a:t>
            </a:r>
            <a:r>
              <a:rPr lang="en-US" sz="6000" dirty="0"/>
              <a:t>S</a:t>
            </a:r>
            <a:r>
              <a:rPr lang="en-US" sz="6000" dirty="0" smtClean="0"/>
              <a:t>ystems</a:t>
            </a:r>
            <a:endParaRPr lang="en-US" sz="6000" dirty="0"/>
          </a:p>
          <a:p>
            <a:pPr algn="ctr"/>
            <a:r>
              <a:rPr lang="en-US" sz="60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05667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loud Callout 28"/>
          <p:cNvSpPr/>
          <p:nvPr/>
        </p:nvSpPr>
        <p:spPr>
          <a:xfrm>
            <a:off x="6478414" y="3450710"/>
            <a:ext cx="2452274" cy="2367492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Callout 27"/>
          <p:cNvSpPr/>
          <p:nvPr/>
        </p:nvSpPr>
        <p:spPr>
          <a:xfrm>
            <a:off x="3903134" y="3869265"/>
            <a:ext cx="2452274" cy="2367492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Callout 26"/>
          <p:cNvSpPr/>
          <p:nvPr/>
        </p:nvSpPr>
        <p:spPr>
          <a:xfrm>
            <a:off x="1219200" y="2760755"/>
            <a:ext cx="2683934" cy="3267623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A02636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305" y="2919776"/>
            <a:ext cx="1845733" cy="3108602"/>
          </a:xfrm>
          <a:prstGeom prst="rect">
            <a:avLst/>
          </a:prstGeom>
        </p:spPr>
      </p:pic>
      <p:sp>
        <p:nvSpPr>
          <p:cNvPr id="26" name="Cloud Callout 25"/>
          <p:cNvSpPr/>
          <p:nvPr/>
        </p:nvSpPr>
        <p:spPr>
          <a:xfrm>
            <a:off x="6355408" y="7217"/>
            <a:ext cx="2578378" cy="2601142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Callout 24"/>
          <p:cNvSpPr/>
          <p:nvPr/>
        </p:nvSpPr>
        <p:spPr>
          <a:xfrm>
            <a:off x="3709286" y="698742"/>
            <a:ext cx="2578378" cy="2601142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Callout 23"/>
          <p:cNvSpPr/>
          <p:nvPr/>
        </p:nvSpPr>
        <p:spPr>
          <a:xfrm>
            <a:off x="40077" y="498281"/>
            <a:ext cx="2578378" cy="2601142"/>
          </a:xfrm>
          <a:prstGeom prst="cloudCallou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9800" y="990340"/>
            <a:ext cx="1827106" cy="22299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7154" y="53550"/>
            <a:ext cx="2009659" cy="22890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3905" y="750427"/>
            <a:ext cx="1676400" cy="2261705"/>
          </a:xfrm>
          <a:prstGeom prst="rect">
            <a:avLst/>
          </a:prstGeom>
        </p:spPr>
      </p:pic>
      <p:pic>
        <p:nvPicPr>
          <p:cNvPr id="9" name="Picture 8" descr="AA026359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845" y="3720312"/>
            <a:ext cx="1840326" cy="183138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271677" y="6515349"/>
            <a:ext cx="1507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fhre0ncv!mpa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220133" y="3450710"/>
            <a:ext cx="1507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</a:t>
            </a:r>
            <a:r>
              <a:rPr lang="en-US" sz="1600" dirty="0" smtClean="0"/>
              <a:t>8ehts#vtt7x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6630469" y="2961330"/>
            <a:ext cx="1507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</a:t>
            </a:r>
            <a:r>
              <a:rPr lang="en-US" sz="1600" dirty="0" smtClean="0"/>
              <a:t>pal3wn*</a:t>
            </a:r>
            <a:r>
              <a:rPr lang="en-US" sz="1600" dirty="0" err="1" smtClean="0"/>
              <a:t>bieg</a:t>
            </a:r>
            <a:endParaRPr lang="en-US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6630469" y="6236060"/>
            <a:ext cx="1507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lacb</a:t>
            </a:r>
            <a:r>
              <a:rPr lang="en-US" sz="1600" dirty="0" smtClean="0"/>
              <a:t>@!</a:t>
            </a:r>
            <a:r>
              <a:rPr lang="en-US" sz="1600" dirty="0" err="1" smtClean="0"/>
              <a:t>qzfhem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1344449" y="6501703"/>
            <a:ext cx="1507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Uqb%lrcx87rp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3986514" y="3647099"/>
            <a:ext cx="1507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y</a:t>
            </a:r>
            <a:r>
              <a:rPr lang="en-US" sz="1600" dirty="0" smtClean="0"/>
              <a:t>wefi$alvn2</a:t>
            </a:r>
            <a:endParaRPr lang="en-US" sz="16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2882" y="4275117"/>
            <a:ext cx="1453595" cy="151943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2212293" y="57250"/>
            <a:ext cx="5079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Getting there has proven to be hard!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98261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17746</TotalTime>
  <Words>805</Words>
  <Application>Microsoft Macintosh PowerPoint</Application>
  <PresentationFormat>On-screen Show (4:3)</PresentationFormat>
  <Paragraphs>113</Paragraphs>
  <Slides>14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What problems are we trying to solve?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Where to go from here?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problem are we trying to solve? </dc:title>
  <dc:creator>Beth Huffer</dc:creator>
  <cp:lastModifiedBy>Beth Huffer</cp:lastModifiedBy>
  <cp:revision>59</cp:revision>
  <dcterms:created xsi:type="dcterms:W3CDTF">2016-12-27T20:34:35Z</dcterms:created>
  <dcterms:modified xsi:type="dcterms:W3CDTF">2017-01-10T13:05:30Z</dcterms:modified>
</cp:coreProperties>
</file>

<file path=docProps/thumbnail.jpeg>
</file>